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6076E00-DCC9-47A9-84E6-43CF59F59F69}" type="datetimeFigureOut">
              <a:rPr lang="en-US" smtClean="0"/>
              <a:t>2/5/2023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A073039-F26D-459C-9E3D-FECE1F470ED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01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076E00-DCC9-47A9-84E6-43CF59F59F69}"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73039-F26D-459C-9E3D-FECE1F470ED6}" type="slidenum">
              <a:rPr lang="en-US" smtClean="0"/>
              <a:t>‹#›</a:t>
            </a:fld>
            <a:endParaRPr lang="en-US"/>
          </a:p>
        </p:txBody>
      </p:sp>
    </p:spTree>
    <p:extLst>
      <p:ext uri="{BB962C8B-B14F-4D97-AF65-F5344CB8AC3E}">
        <p14:creationId xmlns:p14="http://schemas.microsoft.com/office/powerpoint/2010/main" val="85751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76E00-DCC9-47A9-84E6-43CF59F59F69}"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73039-F26D-459C-9E3D-FECE1F470ED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57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76E00-DCC9-47A9-84E6-43CF59F59F69}"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73039-F26D-459C-9E3D-FECE1F470ED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443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76E00-DCC9-47A9-84E6-43CF59F59F69}"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73039-F26D-459C-9E3D-FECE1F470ED6}" type="slidenum">
              <a:rPr lang="en-US" smtClean="0"/>
              <a:t>‹#›</a:t>
            </a:fld>
            <a:endParaRPr lang="en-US"/>
          </a:p>
        </p:txBody>
      </p:sp>
    </p:spTree>
    <p:extLst>
      <p:ext uri="{BB962C8B-B14F-4D97-AF65-F5344CB8AC3E}">
        <p14:creationId xmlns:p14="http://schemas.microsoft.com/office/powerpoint/2010/main" val="1684104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76E00-DCC9-47A9-84E6-43CF59F59F69}"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73039-F26D-459C-9E3D-FECE1F470ED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4978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76E00-DCC9-47A9-84E6-43CF59F59F69}"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73039-F26D-459C-9E3D-FECE1F470ED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423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076E00-DCC9-47A9-84E6-43CF59F59F69}"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73039-F26D-459C-9E3D-FECE1F470E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7918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076E00-DCC9-47A9-84E6-43CF59F59F69}"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73039-F26D-459C-9E3D-FECE1F470ED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452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076E00-DCC9-47A9-84E6-43CF59F59F69}"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73039-F26D-459C-9E3D-FECE1F470ED6}" type="slidenum">
              <a:rPr lang="en-US" smtClean="0"/>
              <a:t>‹#›</a:t>
            </a:fld>
            <a:endParaRPr lang="en-US"/>
          </a:p>
        </p:txBody>
      </p:sp>
    </p:spTree>
    <p:extLst>
      <p:ext uri="{BB962C8B-B14F-4D97-AF65-F5344CB8AC3E}">
        <p14:creationId xmlns:p14="http://schemas.microsoft.com/office/powerpoint/2010/main" val="203187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076E00-DCC9-47A9-84E6-43CF59F59F69}" type="datetimeFigureOut">
              <a:rPr lang="en-US" smtClean="0"/>
              <a:t>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73039-F26D-459C-9E3D-FECE1F470ED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44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076E00-DCC9-47A9-84E6-43CF59F59F69}"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73039-F26D-459C-9E3D-FECE1F470ED6}" type="slidenum">
              <a:rPr lang="en-US" smtClean="0"/>
              <a:t>‹#›</a:t>
            </a:fld>
            <a:endParaRPr lang="en-US"/>
          </a:p>
        </p:txBody>
      </p:sp>
    </p:spTree>
    <p:extLst>
      <p:ext uri="{BB962C8B-B14F-4D97-AF65-F5344CB8AC3E}">
        <p14:creationId xmlns:p14="http://schemas.microsoft.com/office/powerpoint/2010/main" val="2274651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076E00-DCC9-47A9-84E6-43CF59F59F69}" type="datetimeFigureOut">
              <a:rPr lang="en-US" smtClean="0"/>
              <a:t>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073039-F26D-459C-9E3D-FECE1F470ED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158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076E00-DCC9-47A9-84E6-43CF59F59F69}" type="datetimeFigureOut">
              <a:rPr lang="en-US" smtClean="0"/>
              <a:t>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073039-F26D-459C-9E3D-FECE1F470E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06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76E00-DCC9-47A9-84E6-43CF59F59F69}" type="datetimeFigureOut">
              <a:rPr lang="en-US" smtClean="0"/>
              <a:t>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073039-F26D-459C-9E3D-FECE1F470ED6}" type="slidenum">
              <a:rPr lang="en-US" smtClean="0"/>
              <a:t>‹#›</a:t>
            </a:fld>
            <a:endParaRPr lang="en-US"/>
          </a:p>
        </p:txBody>
      </p:sp>
    </p:spTree>
    <p:extLst>
      <p:ext uri="{BB962C8B-B14F-4D97-AF65-F5344CB8AC3E}">
        <p14:creationId xmlns:p14="http://schemas.microsoft.com/office/powerpoint/2010/main" val="393613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076E00-DCC9-47A9-84E6-43CF59F59F69}"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73039-F26D-459C-9E3D-FECE1F470ED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61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076E00-DCC9-47A9-84E6-43CF59F59F69}" type="datetimeFigureOut">
              <a:rPr lang="en-US" smtClean="0"/>
              <a:t>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73039-F26D-459C-9E3D-FECE1F470ED6}" type="slidenum">
              <a:rPr lang="en-US" smtClean="0"/>
              <a:t>‹#›</a:t>
            </a:fld>
            <a:endParaRPr lang="en-US"/>
          </a:p>
        </p:txBody>
      </p:sp>
    </p:spTree>
    <p:extLst>
      <p:ext uri="{BB962C8B-B14F-4D97-AF65-F5344CB8AC3E}">
        <p14:creationId xmlns:p14="http://schemas.microsoft.com/office/powerpoint/2010/main" val="2145191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076E00-DCC9-47A9-84E6-43CF59F59F69}" type="datetimeFigureOut">
              <a:rPr lang="en-US" smtClean="0"/>
              <a:t>2/5/2023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073039-F26D-459C-9E3D-FECE1F470ED6}" type="slidenum">
              <a:rPr lang="en-US" smtClean="0"/>
              <a:t>‹#›</a:t>
            </a:fld>
            <a:endParaRPr lang="en-US"/>
          </a:p>
        </p:txBody>
      </p:sp>
    </p:spTree>
    <p:extLst>
      <p:ext uri="{BB962C8B-B14F-4D97-AF65-F5344CB8AC3E}">
        <p14:creationId xmlns:p14="http://schemas.microsoft.com/office/powerpoint/2010/main" val="597440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7351-3D37-C3F3-B3DD-52F7A1247859}"/>
              </a:ext>
            </a:extLst>
          </p:cNvPr>
          <p:cNvSpPr>
            <a:spLocks noGrp="1"/>
          </p:cNvSpPr>
          <p:nvPr>
            <p:ph type="ctrTitle"/>
          </p:nvPr>
        </p:nvSpPr>
        <p:spPr/>
        <p:txBody>
          <a:bodyPr>
            <a:normAutofit/>
          </a:bodyPr>
          <a:lstStyle/>
          <a:p>
            <a:r>
              <a:rPr lang="en-US" sz="4400" b="1" dirty="0">
                <a:effectLst/>
                <a:latin typeface="Times New Roman" panose="02020603050405020304" pitchFamily="18" charset="0"/>
                <a:ea typeface="Calibri" panose="020F0502020204030204" pitchFamily="34" charset="0"/>
                <a:cs typeface="Cordia New" panose="020B0304020202020204" pitchFamily="34" charset="-34"/>
              </a:rPr>
              <a:t>Business forecasting</a:t>
            </a:r>
            <a:endParaRPr lang="en-US" sz="4400" dirty="0"/>
          </a:p>
        </p:txBody>
      </p:sp>
    </p:spTree>
    <p:extLst>
      <p:ext uri="{BB962C8B-B14F-4D97-AF65-F5344CB8AC3E}">
        <p14:creationId xmlns:p14="http://schemas.microsoft.com/office/powerpoint/2010/main" val="228208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49845-7DD7-02F4-8233-5BB1256349BE}"/>
              </a:ext>
            </a:extLst>
          </p:cNvPr>
          <p:cNvSpPr>
            <a:spLocks noGrp="1"/>
          </p:cNvSpPr>
          <p:nvPr>
            <p:ph idx="1"/>
          </p:nvPr>
        </p:nvSpPr>
        <p:spPr/>
        <p:txBody>
          <a:bodyPr>
            <a:noAutofit/>
          </a:bodyPr>
          <a:lstStyle/>
          <a:p>
            <a:pPr marL="0"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Business forecasting projects the future development of a business or industry by using trends and patterns from past and present data. As a result of this business practice, you can strategically determine the allocation of resources and plan for projects, activities, and costs.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Organisation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can manage their resources, align their goals with current trends, and stay competitive by forecasting.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98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0A56-A57E-8464-E20B-8571422CD0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F10BBC-A161-BF77-9A4C-8AB110110961}"/>
              </a:ext>
            </a:extLst>
          </p:cNvPr>
          <p:cNvSpPr>
            <a:spLocks noGrp="1"/>
          </p:cNvSpPr>
          <p:nvPr>
            <p:ph idx="1"/>
          </p:nvPr>
        </p:nvSpPr>
        <p:spPr/>
        <p:txBody>
          <a:bodyPr/>
          <a:lstStyle/>
          <a:p>
            <a:pPr marL="0" indent="0" algn="jus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You can secure your business's future by using relevant data from the past and present to develop better strategies and project plans. Investing in good business forecasting gives organization unique insights into likely future events, enables them to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maximise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their resources, sets product teams and establishes their market leadership. Making data-driven, logical decisions rather than decisions based on emotions or gut feelings is a requirement for managers.</a:t>
            </a:r>
          </a:p>
          <a:p>
            <a:pPr marL="0" indent="0" algn="just">
              <a:buNone/>
            </a:pPr>
            <a:endParaRPr lang="en-US" dirty="0"/>
          </a:p>
        </p:txBody>
      </p:sp>
    </p:spTree>
    <p:extLst>
      <p:ext uri="{BB962C8B-B14F-4D97-AF65-F5344CB8AC3E}">
        <p14:creationId xmlns:p14="http://schemas.microsoft.com/office/powerpoint/2010/main" val="157187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AB7A-1F2B-EA39-765A-01AAF62949D2}"/>
              </a:ext>
            </a:extLst>
          </p:cNvPr>
          <p:cNvSpPr>
            <a:spLocks noGrp="1"/>
          </p:cNvSpPr>
          <p:nvPr>
            <p:ph type="title"/>
          </p:nvPr>
        </p:nvSpPr>
        <p:spPr/>
        <p:txBody>
          <a:bodyPr>
            <a:normAutofit/>
          </a:bodyPr>
          <a:lstStyle/>
          <a:p>
            <a:r>
              <a:rPr lang="en-US" b="1" dirty="0">
                <a:effectLst/>
                <a:latin typeface="Times New Roman" panose="02020603050405020304" pitchFamily="18" charset="0"/>
                <a:ea typeface="Calibri" panose="020F0502020204030204" pitchFamily="34" charset="0"/>
                <a:cs typeface="Cordia New" panose="020B0304020202020204" pitchFamily="34" charset="-34"/>
              </a:rPr>
              <a:t>Importance of Business Forecasting</a:t>
            </a:r>
            <a:endParaRPr lang="en-US" dirty="0"/>
          </a:p>
        </p:txBody>
      </p:sp>
      <p:sp>
        <p:nvSpPr>
          <p:cNvPr id="3" name="Content Placeholder 2">
            <a:extLst>
              <a:ext uri="{FF2B5EF4-FFF2-40B4-BE49-F238E27FC236}">
                <a16:creationId xmlns:a16="http://schemas.microsoft.com/office/drawing/2014/main" id="{7955673B-606E-69B9-1376-85E5DFFFB887}"/>
              </a:ext>
            </a:extLst>
          </p:cNvPr>
          <p:cNvSpPr>
            <a:spLocks noGrp="1"/>
          </p:cNvSpPr>
          <p:nvPr>
            <p:ph idx="1"/>
          </p:nvPr>
        </p:nvSpPr>
        <p:spPr/>
        <p:txBody>
          <a:bodyPr>
            <a:normAutofit fontScale="92500" lnSpcReduction="10000"/>
          </a:bodyPr>
          <a:lstStyle/>
          <a:p>
            <a:pPr marL="0"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 is not always the same market in which a business operates, and businesses that prepare for situations well will perform better than their competitors. By forecasting future trends, companies can change and adapt their business strategies according to the directions. Businesses need quantitative, qualitative, statistical, and econometric models to obtain accurate projections and estimates.</a:t>
            </a:r>
          </a:p>
          <a:p>
            <a:pPr marL="0"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Managers can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strategise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more confidently using business forecasting tools that provide data-backed results. For forecasting to be effective, you must consider the company's data and industry factors. In business strategy and decision-making, business forecasting brings logic and data together.</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17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5CA01-3D76-1239-F638-E42A696566E0}"/>
              </a:ext>
            </a:extLst>
          </p:cNvPr>
          <p:cNvSpPr>
            <a:spLocks noGrp="1"/>
          </p:cNvSpPr>
          <p:nvPr>
            <p:ph type="title"/>
          </p:nvPr>
        </p:nvSpPr>
        <p:spPr/>
        <p:txBody>
          <a:bodyPr/>
          <a:lstStyle/>
          <a:p>
            <a:r>
              <a:rPr lang="en-US" sz="4400" b="1" dirty="0">
                <a:effectLst/>
                <a:latin typeface="Times New Roman" panose="02020603050405020304" pitchFamily="18" charset="0"/>
                <a:ea typeface="Calibri" panose="020F0502020204030204" pitchFamily="34" charset="0"/>
                <a:cs typeface="Cordia New" panose="020B0304020202020204" pitchFamily="34" charset="-34"/>
              </a:rPr>
              <a:t>Methods of Business Forecasting</a:t>
            </a:r>
            <a:endParaRPr lang="en-US" dirty="0"/>
          </a:p>
        </p:txBody>
      </p:sp>
      <p:sp>
        <p:nvSpPr>
          <p:cNvPr id="3" name="Content Placeholder 2">
            <a:extLst>
              <a:ext uri="{FF2B5EF4-FFF2-40B4-BE49-F238E27FC236}">
                <a16:creationId xmlns:a16="http://schemas.microsoft.com/office/drawing/2014/main" id="{DC198C84-6FDC-5C91-8E0E-991C79DBB4E3}"/>
              </a:ext>
            </a:extLst>
          </p:cNvPr>
          <p:cNvSpPr>
            <a:spLocks noGrp="1"/>
          </p:cNvSpPr>
          <p:nvPr>
            <p:ph idx="1"/>
          </p:nvPr>
        </p:nvSpPr>
        <p:spPr/>
        <p:txBody>
          <a:bodyPr>
            <a:normAutofit fontScale="92500" lnSpcReduction="20000"/>
          </a:bodyPr>
          <a:lstStyle/>
          <a:p>
            <a:pPr marL="0"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Cordia New" panose="020B0304020202020204" pitchFamily="34" charset="-34"/>
              </a:rPr>
              <a:t>There are several methods for forecasting business activity. In general, they fall into two categories: </a:t>
            </a:r>
            <a:endParaRPr lang="en-US" sz="2400" dirty="0">
              <a:effectLst/>
              <a:latin typeface="Calibri" panose="020F0502020204030204" pitchFamily="34" charset="0"/>
              <a:ea typeface="Calibri" panose="020F0502020204030204" pitchFamily="34" charset="0"/>
              <a:cs typeface="Cordia New" panose="020B0304020202020204" pitchFamily="34" charset="-34"/>
            </a:endParaRPr>
          </a:p>
          <a:p>
            <a:pPr marL="342900" marR="0" lvl="0" indent="-342900" algn="just">
              <a:lnSpc>
                <a:spcPct val="107000"/>
              </a:lnSpc>
              <a:spcBef>
                <a:spcPts val="0"/>
              </a:spcBef>
              <a:spcAft>
                <a:spcPts val="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Cordia New" panose="020B0304020202020204" pitchFamily="34" charset="-34"/>
              </a:rPr>
              <a:t>Quantitative forecasting</a:t>
            </a:r>
            <a:endParaRPr lang="en-US" sz="2400" dirty="0">
              <a:effectLst/>
              <a:latin typeface="Calibri" panose="020F0502020204030204" pitchFamily="34" charset="0"/>
              <a:ea typeface="Calibri" panose="020F0502020204030204" pitchFamily="34" charset="0"/>
              <a:cs typeface="Cordia New" panose="020B0304020202020204" pitchFamily="34" charset="-34"/>
            </a:endParaRPr>
          </a:p>
          <a:p>
            <a:pPr marL="342900" marR="0" lvl="0" indent="-342900" algn="just">
              <a:lnSpc>
                <a:spcPct val="107000"/>
              </a:lnSpc>
              <a:spcBef>
                <a:spcPts val="0"/>
              </a:spcBef>
              <a:spcAft>
                <a:spcPts val="800"/>
              </a:spcAft>
              <a:buFont typeface="Symbol" panose="05050102010706020507" pitchFamily="18" charset="2"/>
              <a:buChar char=""/>
            </a:pPr>
            <a:r>
              <a:rPr lang="en-US" sz="2400" dirty="0">
                <a:effectLst/>
                <a:latin typeface="Times New Roman" panose="02020603050405020304" pitchFamily="18" charset="0"/>
                <a:ea typeface="Calibri" panose="020F0502020204030204" pitchFamily="34" charset="0"/>
                <a:cs typeface="Cordia New" panose="020B0304020202020204" pitchFamily="34" charset="-34"/>
              </a:rPr>
              <a:t>Qualitative forecasting</a:t>
            </a:r>
            <a:endParaRPr lang="en-US" sz="2400" dirty="0">
              <a:effectLst/>
              <a:latin typeface="Calibri" panose="020F0502020204030204" pitchFamily="34" charset="0"/>
              <a:ea typeface="Calibri" panose="020F0502020204030204" pitchFamily="34" charset="0"/>
              <a:cs typeface="Cordia New" panose="020B0304020202020204" pitchFamily="34" charset="-34"/>
            </a:endParaRPr>
          </a:p>
          <a:p>
            <a:pPr marL="0"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Cordia New" panose="020B0304020202020204" pitchFamily="34" charset="-34"/>
              </a:rPr>
              <a:t>Businesses need quantitative and qualitative forecasting techniques in different product life cycle stages. There is a loss of connection between past and future trends when a company's focus changes, its competitors or strategy changes, or its compliance requirements change. Therefore, it is even more essential to choose the proper forecasting method. </a:t>
            </a:r>
            <a:endParaRPr lang="en-US" sz="2400" dirty="0">
              <a:effectLst/>
              <a:latin typeface="Calibri" panose="020F0502020204030204" pitchFamily="34" charset="0"/>
              <a:ea typeface="Calibri" panose="020F0502020204030204" pitchFamily="34" charset="0"/>
              <a:cs typeface="Cordia New" panose="020B0304020202020204" pitchFamily="34" charset="-34"/>
            </a:endParaRPr>
          </a:p>
          <a:p>
            <a:pPr marL="0" indent="0">
              <a:buNone/>
            </a:pPr>
            <a:endParaRPr lang="en-US" sz="2400" dirty="0"/>
          </a:p>
        </p:txBody>
      </p:sp>
    </p:spTree>
    <p:extLst>
      <p:ext uri="{BB962C8B-B14F-4D97-AF65-F5344CB8AC3E}">
        <p14:creationId xmlns:p14="http://schemas.microsoft.com/office/powerpoint/2010/main" val="3545631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0F62B-4DFF-FAF9-AD03-B308D58BA930}"/>
              </a:ext>
            </a:extLst>
          </p:cNvPr>
          <p:cNvSpPr>
            <a:spLocks noGrp="1"/>
          </p:cNvSpPr>
          <p:nvPr>
            <p:ph type="title"/>
          </p:nvPr>
        </p:nvSpPr>
        <p:spPr/>
        <p:txBody>
          <a:bodyPr>
            <a:normAutofit/>
          </a:bodyPr>
          <a:lstStyle/>
          <a:p>
            <a:r>
              <a:rPr lang="en-US" b="1" dirty="0">
                <a:effectLst/>
                <a:latin typeface="Times New Roman" panose="02020603050405020304" pitchFamily="18" charset="0"/>
                <a:ea typeface="Calibri" panose="020F0502020204030204" pitchFamily="34" charset="0"/>
                <a:cs typeface="Cordia New" panose="020B0304020202020204" pitchFamily="34" charset="-34"/>
              </a:rPr>
              <a:t>1. Quantitative Business Forecasting</a:t>
            </a:r>
            <a:endParaRPr lang="en-US" dirty="0"/>
          </a:p>
        </p:txBody>
      </p:sp>
      <p:sp>
        <p:nvSpPr>
          <p:cNvPr id="3" name="Content Placeholder 2">
            <a:extLst>
              <a:ext uri="{FF2B5EF4-FFF2-40B4-BE49-F238E27FC236}">
                <a16:creationId xmlns:a16="http://schemas.microsoft.com/office/drawing/2014/main" id="{C368B663-6448-7C91-1841-AB5A3CA1A21A}"/>
              </a:ext>
            </a:extLst>
          </p:cNvPr>
          <p:cNvSpPr>
            <a:spLocks noGrp="1"/>
          </p:cNvSpPr>
          <p:nvPr>
            <p:ph idx="1"/>
          </p:nvPr>
        </p:nvSpPr>
        <p:spPr/>
        <p:txBody>
          <a:bodyPr>
            <a:normAutofit lnSpcReduction="10000"/>
          </a:bodyPr>
          <a:lstStyle/>
          <a:p>
            <a:pPr marL="0"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Cordia New" panose="020B0304020202020204" pitchFamily="34" charset="-34"/>
              </a:rPr>
              <a:t>To predict future events in your business or industry, use quantitative forecasting when there is accurate past data available. </a:t>
            </a:r>
            <a:endParaRPr lang="en-US" sz="2400" dirty="0">
              <a:effectLst/>
              <a:latin typeface="Calibri" panose="020F0502020204030204" pitchFamily="34" charset="0"/>
              <a:ea typeface="Calibri" panose="020F0502020204030204" pitchFamily="34" charset="0"/>
              <a:cs typeface="Cordia New" panose="020B0304020202020204" pitchFamily="34" charset="-34"/>
            </a:endParaRPr>
          </a:p>
          <a:p>
            <a:pPr marL="0"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Cordia New" panose="020B0304020202020204" pitchFamily="34" charset="-34"/>
              </a:rPr>
              <a:t>By </a:t>
            </a:r>
            <a:r>
              <a:rPr lang="en-US" sz="2400" dirty="0" err="1">
                <a:effectLst/>
                <a:latin typeface="Times New Roman" panose="02020603050405020304" pitchFamily="18" charset="0"/>
                <a:ea typeface="Calibri" panose="020F0502020204030204" pitchFamily="34" charset="0"/>
                <a:cs typeface="Cordia New" panose="020B0304020202020204" pitchFamily="34" charset="-34"/>
              </a:rPr>
              <a:t>analysing</a:t>
            </a:r>
            <a:r>
              <a:rPr lang="en-US" sz="2400" dirty="0">
                <a:effectLst/>
                <a:latin typeface="Times New Roman" panose="02020603050405020304" pitchFamily="18" charset="0"/>
                <a:ea typeface="Calibri" panose="020F0502020204030204" pitchFamily="34" charset="0"/>
                <a:cs typeface="Cordia New" panose="020B0304020202020204" pitchFamily="34" charset="-34"/>
              </a:rPr>
              <a:t> existing data, quantitative forecasting determines more probable outcomes. Different variables are connected and </a:t>
            </a:r>
            <a:r>
              <a:rPr lang="en-US" sz="2400" dirty="0" err="1">
                <a:effectLst/>
                <a:latin typeface="Times New Roman" panose="02020603050405020304" pitchFamily="18" charset="0"/>
                <a:ea typeface="Calibri" panose="020F0502020204030204" pitchFamily="34" charset="0"/>
                <a:cs typeface="Cordia New" panose="020B0304020202020204" pitchFamily="34" charset="-34"/>
              </a:rPr>
              <a:t>analysed</a:t>
            </a:r>
            <a:r>
              <a:rPr lang="en-US" sz="2400" dirty="0">
                <a:effectLst/>
                <a:latin typeface="Times New Roman" panose="02020603050405020304" pitchFamily="18" charset="0"/>
                <a:ea typeface="Calibri" panose="020F0502020204030204" pitchFamily="34" charset="0"/>
                <a:cs typeface="Cordia New" panose="020B0304020202020204" pitchFamily="34" charset="-34"/>
              </a:rPr>
              <a:t> to establish cause-and-effect relationships between events, elements, and results. In quantitative forecasting, past sales data is an example.</a:t>
            </a:r>
            <a:endParaRPr lang="en-US" sz="2400" dirty="0">
              <a:effectLst/>
              <a:latin typeface="Calibri" panose="020F0502020204030204" pitchFamily="34" charset="0"/>
              <a:ea typeface="Calibri" panose="020F0502020204030204" pitchFamily="34" charset="0"/>
              <a:cs typeface="Cordia New" panose="020B0304020202020204" pitchFamily="34" charset="-34"/>
            </a:endParaRPr>
          </a:p>
          <a:p>
            <a:pPr marL="0"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Cordia New" panose="020B0304020202020204" pitchFamily="34" charset="-34"/>
              </a:rPr>
              <a:t>Quantitative models use numbers, formulas, and data. Quantitative analysis involves little human intervention. </a:t>
            </a:r>
            <a:endParaRPr lang="en-US" sz="2400" dirty="0"/>
          </a:p>
        </p:txBody>
      </p:sp>
    </p:spTree>
    <p:extLst>
      <p:ext uri="{BB962C8B-B14F-4D97-AF65-F5344CB8AC3E}">
        <p14:creationId xmlns:p14="http://schemas.microsoft.com/office/powerpoint/2010/main" val="1685772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E702C-5523-DDF4-DA02-FE927899C12B}"/>
              </a:ext>
            </a:extLst>
          </p:cNvPr>
          <p:cNvSpPr>
            <a:spLocks noGrp="1"/>
          </p:cNvSpPr>
          <p:nvPr>
            <p:ph type="title"/>
          </p:nvPr>
        </p:nvSpPr>
        <p:spPr/>
        <p:txBody>
          <a:bodyPr>
            <a:normAutofit fontScale="90000"/>
          </a:bodyPr>
          <a:lstStyle/>
          <a:p>
            <a:r>
              <a:rPr lang="en-US" sz="4400" b="1" dirty="0">
                <a:effectLst/>
                <a:latin typeface="Times New Roman" panose="02020603050405020304" pitchFamily="18" charset="0"/>
                <a:ea typeface="Calibri" panose="020F0502020204030204" pitchFamily="34" charset="0"/>
                <a:cs typeface="Cordia New" panose="020B0304020202020204" pitchFamily="34" charset="-34"/>
              </a:rPr>
              <a:t>Business forecasting quantitative models include:</a:t>
            </a:r>
            <a:endParaRPr lang="en-US" b="1" dirty="0"/>
          </a:p>
        </p:txBody>
      </p:sp>
      <p:sp>
        <p:nvSpPr>
          <p:cNvPr id="3" name="Content Placeholder 2">
            <a:extLst>
              <a:ext uri="{FF2B5EF4-FFF2-40B4-BE49-F238E27FC236}">
                <a16:creationId xmlns:a16="http://schemas.microsoft.com/office/drawing/2014/main" id="{B37D1FD9-7FAC-FD08-1A72-46A6183FAF31}"/>
              </a:ext>
            </a:extLst>
          </p:cNvPr>
          <p:cNvSpPr>
            <a:spLocks noGrp="1"/>
          </p:cNvSpPr>
          <p:nvPr>
            <p:ph idx="1"/>
          </p:nvPr>
        </p:nvSpPr>
        <p:spPr/>
        <p:txBody>
          <a:bodyPr>
            <a:normAutofit fontScale="62500" lnSpcReduction="20000"/>
          </a:bodyPr>
          <a:lstStyle/>
          <a:p>
            <a:pPr marL="342900" marR="0" lvl="0" indent="-342900" algn="just">
              <a:lnSpc>
                <a:spcPct val="107000"/>
              </a:lnSpc>
              <a:spcBef>
                <a:spcPts val="0"/>
              </a:spcBef>
              <a:spcAft>
                <a:spcPts val="0"/>
              </a:spcAft>
              <a:buFont typeface="+mj-lt"/>
              <a:buAutoNum type="romanLcPeriod"/>
            </a:pPr>
            <a:r>
              <a:rPr lang="en-US" sz="2800" b="1" dirty="0">
                <a:effectLst/>
                <a:latin typeface="Times New Roman" panose="02020603050405020304" pitchFamily="18" charset="0"/>
                <a:ea typeface="Calibri" panose="020F0502020204030204" pitchFamily="34" charset="0"/>
                <a:cs typeface="Cordia New" panose="020B0304020202020204" pitchFamily="34" charset="-34"/>
              </a:rPr>
              <a:t>Indicator Approach</a:t>
            </a:r>
            <a:r>
              <a:rPr lang="en-US" sz="2800" dirty="0">
                <a:effectLst/>
                <a:latin typeface="Times New Roman" panose="02020603050405020304" pitchFamily="18" charset="0"/>
                <a:ea typeface="Calibri" panose="020F0502020204030204" pitchFamily="34" charset="0"/>
                <a:cs typeface="Cordia New" panose="020B0304020202020204" pitchFamily="34" charset="-34"/>
              </a:rPr>
              <a:t>: This approach relies on the relationship between specific indicators remaining stable over time, e.g., GDP and unemployment rates. Forecasters can estimate the performance of a business by examining the relationship between these two factors. </a:t>
            </a:r>
            <a:endParaRPr lang="en-US" sz="2800" dirty="0">
              <a:effectLst/>
              <a:latin typeface="Calibri" panose="020F0502020204030204" pitchFamily="34" charset="0"/>
              <a:ea typeface="Calibri" panose="020F0502020204030204" pitchFamily="34" charset="0"/>
              <a:cs typeface="Cordia New" panose="020B0304020202020204" pitchFamily="34" charset="-34"/>
            </a:endParaRPr>
          </a:p>
          <a:p>
            <a:pPr marL="342900" marR="0" lvl="0" indent="-342900" algn="just">
              <a:lnSpc>
                <a:spcPct val="107000"/>
              </a:lnSpc>
              <a:spcBef>
                <a:spcPts val="0"/>
              </a:spcBef>
              <a:spcAft>
                <a:spcPts val="0"/>
              </a:spcAft>
              <a:buFont typeface="+mj-lt"/>
              <a:buAutoNum type="romanLcPeriod"/>
            </a:pPr>
            <a:r>
              <a:rPr lang="en-US" sz="2800" b="1" dirty="0">
                <a:effectLst/>
                <a:latin typeface="Times New Roman" panose="02020603050405020304" pitchFamily="18" charset="0"/>
                <a:ea typeface="Calibri" panose="020F0502020204030204" pitchFamily="34" charset="0"/>
                <a:cs typeface="Cordia New" panose="020B0304020202020204" pitchFamily="34" charset="-34"/>
              </a:rPr>
              <a:t>Average Approach</a:t>
            </a:r>
            <a:r>
              <a:rPr lang="en-US" sz="2800" dirty="0">
                <a:effectLst/>
                <a:latin typeface="Times New Roman" panose="02020603050405020304" pitchFamily="18" charset="0"/>
                <a:ea typeface="Calibri" panose="020F0502020204030204" pitchFamily="34" charset="0"/>
                <a:cs typeface="Cordia New" panose="020B0304020202020204" pitchFamily="34" charset="-34"/>
              </a:rPr>
              <a:t>: By using the average approach method, future values are predicted based on the average of past values. It is best to use this approach when assuming the future will be like the past.</a:t>
            </a:r>
            <a:endParaRPr lang="en-US" sz="2800" dirty="0">
              <a:effectLst/>
              <a:latin typeface="Calibri" panose="020F0502020204030204" pitchFamily="34" charset="0"/>
              <a:ea typeface="Calibri" panose="020F0502020204030204" pitchFamily="34" charset="0"/>
              <a:cs typeface="Cordia New" panose="020B0304020202020204" pitchFamily="34" charset="-34"/>
            </a:endParaRPr>
          </a:p>
          <a:p>
            <a:pPr marL="342900" marR="0" lvl="0" indent="-342900" algn="just">
              <a:lnSpc>
                <a:spcPct val="107000"/>
              </a:lnSpc>
              <a:spcBef>
                <a:spcPts val="0"/>
              </a:spcBef>
              <a:spcAft>
                <a:spcPts val="0"/>
              </a:spcAft>
              <a:buFont typeface="+mj-lt"/>
              <a:buAutoNum type="romanLcPeriod"/>
            </a:pPr>
            <a:r>
              <a:rPr lang="en-US" sz="2800" b="1" dirty="0">
                <a:effectLst/>
                <a:latin typeface="Times New Roman" panose="02020603050405020304" pitchFamily="18" charset="0"/>
                <a:ea typeface="Calibri" panose="020F0502020204030204" pitchFamily="34" charset="0"/>
                <a:cs typeface="Cordia New" panose="020B0304020202020204" pitchFamily="34" charset="-34"/>
              </a:rPr>
              <a:t>Econometric Model Approach</a:t>
            </a:r>
            <a:r>
              <a:rPr lang="en-US" sz="2800" dirty="0">
                <a:effectLst/>
                <a:latin typeface="Times New Roman" panose="02020603050405020304" pitchFamily="18" charset="0"/>
                <a:ea typeface="Calibri" panose="020F0502020204030204" pitchFamily="34" charset="0"/>
                <a:cs typeface="Cordia New" panose="020B0304020202020204" pitchFamily="34" charset="-34"/>
              </a:rPr>
              <a:t>: Using econometric models for forecasting is mathematically rigorous. Generally, forecasters assume that the relationship between indicators will remain the same and check the consistency and strength of the relationship between datasets.</a:t>
            </a:r>
            <a:endParaRPr lang="en-US" sz="2800" dirty="0">
              <a:effectLst/>
              <a:latin typeface="Calibri" panose="020F0502020204030204" pitchFamily="34" charset="0"/>
              <a:ea typeface="Calibri" panose="020F0502020204030204" pitchFamily="34" charset="0"/>
              <a:cs typeface="Cordia New" panose="020B0304020202020204" pitchFamily="34" charset="-34"/>
            </a:endParaRPr>
          </a:p>
          <a:p>
            <a:pPr marL="342900" marR="0" lvl="0" indent="-342900" algn="just">
              <a:lnSpc>
                <a:spcPct val="107000"/>
              </a:lnSpc>
              <a:spcBef>
                <a:spcPts val="0"/>
              </a:spcBef>
              <a:spcAft>
                <a:spcPts val="800"/>
              </a:spcAft>
              <a:buFont typeface="+mj-lt"/>
              <a:buAutoNum type="romanLcPeriod"/>
            </a:pPr>
            <a:r>
              <a:rPr lang="en-US" sz="2800" b="1" dirty="0">
                <a:effectLst/>
                <a:latin typeface="Times New Roman" panose="02020603050405020304" pitchFamily="18" charset="0"/>
                <a:ea typeface="Calibri" panose="020F0502020204030204" pitchFamily="34" charset="0"/>
                <a:cs typeface="Cordia New" panose="020B0304020202020204" pitchFamily="34" charset="-34"/>
              </a:rPr>
              <a:t>Time Series Approach</a:t>
            </a:r>
            <a:r>
              <a:rPr lang="en-US" sz="2800" dirty="0">
                <a:effectLst/>
                <a:latin typeface="Times New Roman" panose="02020603050405020304" pitchFamily="18" charset="0"/>
                <a:ea typeface="Calibri" panose="020F0502020204030204" pitchFamily="34" charset="0"/>
                <a:cs typeface="Cordia New" panose="020B0304020202020204" pitchFamily="34" charset="-34"/>
              </a:rPr>
              <a:t>: Predicting future outcomes using historical data is known as the time-series method. Forecasters expect to be able to predict the future by looking at what has happened in the past.</a:t>
            </a:r>
            <a:endParaRPr lang="en-US" sz="2800" dirty="0">
              <a:effectLst/>
              <a:latin typeface="Calibri" panose="020F0502020204030204" pitchFamily="34" charset="0"/>
              <a:ea typeface="Calibri" panose="020F0502020204030204" pitchFamily="34" charset="0"/>
              <a:cs typeface="Cordia New" panose="020B0304020202020204" pitchFamily="34" charset="-34"/>
            </a:endParaRPr>
          </a:p>
          <a:p>
            <a:pPr marL="0" indent="0">
              <a:buNone/>
            </a:pPr>
            <a:endParaRPr lang="en-US" dirty="0"/>
          </a:p>
        </p:txBody>
      </p:sp>
    </p:spTree>
    <p:extLst>
      <p:ext uri="{BB962C8B-B14F-4D97-AF65-F5344CB8AC3E}">
        <p14:creationId xmlns:p14="http://schemas.microsoft.com/office/powerpoint/2010/main" val="323326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76217-D4A5-FCAA-8889-59D27D6D1720}"/>
              </a:ext>
            </a:extLst>
          </p:cNvPr>
          <p:cNvSpPr>
            <a:spLocks noGrp="1"/>
          </p:cNvSpPr>
          <p:nvPr>
            <p:ph type="title"/>
          </p:nvPr>
        </p:nvSpPr>
        <p:spPr/>
        <p:txBody>
          <a:bodyPr>
            <a:normAutofit/>
          </a:bodyPr>
          <a:lstStyle/>
          <a:p>
            <a:r>
              <a:rPr lang="en-US" b="1" dirty="0">
                <a:effectLst/>
                <a:latin typeface="Times New Roman" panose="02020603050405020304" pitchFamily="18" charset="0"/>
                <a:ea typeface="Calibri" panose="020F0502020204030204" pitchFamily="34" charset="0"/>
                <a:cs typeface="Cordia New" panose="020B0304020202020204" pitchFamily="34" charset="-34"/>
              </a:rPr>
              <a:t>2. Qualitative Business Forecasting</a:t>
            </a:r>
            <a:endParaRPr lang="en-US" dirty="0"/>
          </a:p>
        </p:txBody>
      </p:sp>
      <p:sp>
        <p:nvSpPr>
          <p:cNvPr id="3" name="Content Placeholder 2">
            <a:extLst>
              <a:ext uri="{FF2B5EF4-FFF2-40B4-BE49-F238E27FC236}">
                <a16:creationId xmlns:a16="http://schemas.microsoft.com/office/drawing/2014/main" id="{E065C39F-5A5B-458B-F84D-EB89202F7193}"/>
              </a:ext>
            </a:extLst>
          </p:cNvPr>
          <p:cNvSpPr>
            <a:spLocks noGrp="1"/>
          </p:cNvSpPr>
          <p:nvPr>
            <p:ph idx="1"/>
          </p:nvPr>
        </p:nvSpPr>
        <p:spPr/>
        <p:txBody>
          <a:bodyPr>
            <a:normAutofit/>
          </a:bodyPr>
          <a:lstStyle/>
          <a:p>
            <a:pPr marL="0"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Cordia New" panose="020B0304020202020204" pitchFamily="34" charset="-34"/>
              </a:rPr>
              <a:t>In qualitative business forecasting, experts and customers make predictions and projections. The method works best when there is not enough past data to </a:t>
            </a:r>
            <a:r>
              <a:rPr lang="en-US" sz="2400" dirty="0" err="1">
                <a:effectLst/>
                <a:latin typeface="Times New Roman" panose="02020603050405020304" pitchFamily="18" charset="0"/>
                <a:ea typeface="Calibri" panose="020F0502020204030204" pitchFamily="34" charset="0"/>
                <a:cs typeface="Cordia New" panose="020B0304020202020204" pitchFamily="34" charset="-34"/>
              </a:rPr>
              <a:t>analyse</a:t>
            </a:r>
            <a:r>
              <a:rPr lang="en-US" sz="2400" dirty="0">
                <a:effectLst/>
                <a:latin typeface="Times New Roman" panose="02020603050405020304" pitchFamily="18" charset="0"/>
                <a:ea typeface="Calibri" panose="020F0502020204030204" pitchFamily="34" charset="0"/>
                <a:cs typeface="Cordia New" panose="020B0304020202020204" pitchFamily="34" charset="-34"/>
              </a:rPr>
              <a:t> to make a quantitative forecast. By combining available data, industry experts and forecasters can make qualitative predictions.</a:t>
            </a:r>
            <a:endParaRPr lang="en-US" sz="2400" dirty="0">
              <a:effectLst/>
              <a:latin typeface="Calibri" panose="020F0502020204030204" pitchFamily="34" charset="0"/>
              <a:ea typeface="Calibri" panose="020F0502020204030204" pitchFamily="34" charset="0"/>
              <a:cs typeface="Cordia New" panose="020B0304020202020204" pitchFamily="34" charset="-34"/>
            </a:endParaRPr>
          </a:p>
          <a:p>
            <a:pPr marL="0" marR="0" indent="0" algn="just">
              <a:lnSpc>
                <a:spcPct val="107000"/>
              </a:lnSpc>
              <a:spcBef>
                <a:spcPts val="0"/>
              </a:spcBef>
              <a:spcAft>
                <a:spcPts val="800"/>
              </a:spcAft>
              <a:buNone/>
            </a:pPr>
            <a:r>
              <a:rPr lang="en-US" sz="2400" dirty="0">
                <a:effectLst/>
                <a:latin typeface="Times New Roman" panose="02020603050405020304" pitchFamily="18" charset="0"/>
                <a:ea typeface="Calibri" panose="020F0502020204030204" pitchFamily="34" charset="0"/>
                <a:cs typeface="Cordia New" panose="020B0304020202020204" pitchFamily="34" charset="-34"/>
              </a:rPr>
              <a:t>Short-term projections are the most successful for qualitative models. The discussions are expert-driven, presenting contrasting opinions and relying on judgment over calculable data. </a:t>
            </a:r>
            <a:endParaRPr lang="en-US" sz="2400" dirty="0"/>
          </a:p>
        </p:txBody>
      </p:sp>
    </p:spTree>
    <p:extLst>
      <p:ext uri="{BB962C8B-B14F-4D97-AF65-F5344CB8AC3E}">
        <p14:creationId xmlns:p14="http://schemas.microsoft.com/office/powerpoint/2010/main" val="318348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C0B05-68B7-CB4A-444C-95B5E1CE0D4D}"/>
              </a:ext>
            </a:extLst>
          </p:cNvPr>
          <p:cNvSpPr>
            <a:spLocks noGrp="1"/>
          </p:cNvSpPr>
          <p:nvPr>
            <p:ph type="title"/>
          </p:nvPr>
        </p:nvSpPr>
        <p:spPr/>
        <p:txBody>
          <a:bodyPr>
            <a:normAutofit fontScale="90000"/>
          </a:bodyPr>
          <a:lstStyle/>
          <a:p>
            <a:r>
              <a:rPr lang="en-US" sz="4400" b="1" dirty="0">
                <a:effectLst/>
                <a:latin typeface="Times New Roman" panose="02020603050405020304" pitchFamily="18" charset="0"/>
                <a:ea typeface="Calibri" panose="020F0502020204030204" pitchFamily="34" charset="0"/>
                <a:cs typeface="Cordia New" panose="020B0304020202020204" pitchFamily="34" charset="-34"/>
              </a:rPr>
              <a:t>Business forecasting qualitative models include:</a:t>
            </a:r>
            <a:endParaRPr lang="en-US" b="1" dirty="0"/>
          </a:p>
        </p:txBody>
      </p:sp>
      <p:sp>
        <p:nvSpPr>
          <p:cNvPr id="3" name="Content Placeholder 2">
            <a:extLst>
              <a:ext uri="{FF2B5EF4-FFF2-40B4-BE49-F238E27FC236}">
                <a16:creationId xmlns:a16="http://schemas.microsoft.com/office/drawing/2014/main" id="{B6AB71B6-0307-41D4-4EA3-7690D32259AE}"/>
              </a:ext>
            </a:extLst>
          </p:cNvPr>
          <p:cNvSpPr>
            <a:spLocks noGrp="1"/>
          </p:cNvSpPr>
          <p:nvPr>
            <p:ph idx="1"/>
          </p:nvPr>
        </p:nvSpPr>
        <p:spPr/>
        <p:txBody>
          <a:bodyPr/>
          <a:lstStyle/>
          <a:p>
            <a:pPr marL="342900" marR="0" lvl="0" indent="-342900" algn="just">
              <a:lnSpc>
                <a:spcPct val="107000"/>
              </a:lnSpc>
              <a:spcBef>
                <a:spcPts val="0"/>
              </a:spcBef>
              <a:spcAft>
                <a:spcPts val="0"/>
              </a:spcAft>
              <a:buFont typeface="+mj-lt"/>
              <a:buAutoNum type="romanLcPeriod"/>
            </a:pPr>
            <a:r>
              <a:rPr lang="en-US" sz="2800" b="1" dirty="0">
                <a:effectLst/>
                <a:latin typeface="Times New Roman" panose="02020603050405020304" pitchFamily="18" charset="0"/>
                <a:ea typeface="Calibri" panose="020F0502020204030204" pitchFamily="34" charset="0"/>
                <a:cs typeface="Cordia New" panose="020B0304020202020204" pitchFamily="34" charset="-34"/>
              </a:rPr>
              <a:t>Market Research Method</a:t>
            </a:r>
            <a:r>
              <a:rPr lang="en-US" sz="2800" dirty="0">
                <a:effectLst/>
                <a:latin typeface="Times New Roman" panose="02020603050405020304" pitchFamily="18" charset="0"/>
                <a:ea typeface="Calibri" panose="020F0502020204030204" pitchFamily="34" charset="0"/>
                <a:cs typeface="Cordia New" panose="020B0304020202020204" pitchFamily="34" charset="-34"/>
              </a:rPr>
              <a:t>: Market research involves polling professionals, customers, and employees to find their preferences and opinions.</a:t>
            </a:r>
            <a:endParaRPr lang="en-US" sz="2800" dirty="0">
              <a:effectLst/>
              <a:latin typeface="Calibri" panose="020F0502020204030204" pitchFamily="34" charset="0"/>
              <a:ea typeface="Calibri" panose="020F0502020204030204" pitchFamily="34" charset="0"/>
              <a:cs typeface="Cordia New" panose="020B0304020202020204" pitchFamily="34" charset="-34"/>
            </a:endParaRPr>
          </a:p>
          <a:p>
            <a:pPr marL="342900" marR="0" lvl="0" indent="-342900" algn="just">
              <a:lnSpc>
                <a:spcPct val="107000"/>
              </a:lnSpc>
              <a:spcBef>
                <a:spcPts val="0"/>
              </a:spcBef>
              <a:spcAft>
                <a:spcPts val="800"/>
              </a:spcAft>
              <a:buFont typeface="+mj-lt"/>
              <a:buAutoNum type="romanLcPeriod"/>
            </a:pPr>
            <a:r>
              <a:rPr lang="en-US" sz="2800" b="1" dirty="0">
                <a:effectLst/>
                <a:latin typeface="Times New Roman" panose="02020603050405020304" pitchFamily="18" charset="0"/>
                <a:ea typeface="Calibri" panose="020F0502020204030204" pitchFamily="34" charset="0"/>
                <a:cs typeface="Cordia New" panose="020B0304020202020204" pitchFamily="34" charset="-34"/>
              </a:rPr>
              <a:t>Delphi Method</a:t>
            </a:r>
            <a:r>
              <a:rPr lang="en-US" sz="2800" dirty="0">
                <a:effectLst/>
                <a:latin typeface="Times New Roman" panose="02020603050405020304" pitchFamily="18" charset="0"/>
                <a:ea typeface="Calibri" panose="020F0502020204030204" pitchFamily="34" charset="0"/>
                <a:cs typeface="Cordia New" panose="020B0304020202020204" pitchFamily="34" charset="-34"/>
              </a:rPr>
              <a:t>: Delphi involves soliciting opinions and recommendations from a panel of experts and compiling them.</a:t>
            </a:r>
            <a:endParaRPr lang="en-US" sz="2800" dirty="0">
              <a:effectLst/>
              <a:latin typeface="Calibri" panose="020F0502020204030204" pitchFamily="34" charset="0"/>
              <a:ea typeface="Calibri" panose="020F0502020204030204" pitchFamily="34" charset="0"/>
              <a:cs typeface="Cordia New" panose="020B0304020202020204" pitchFamily="34" charset="-34"/>
            </a:endParaRPr>
          </a:p>
          <a:p>
            <a:pPr marL="0" indent="0">
              <a:buNone/>
            </a:pPr>
            <a:endParaRPr lang="en-US" dirty="0"/>
          </a:p>
        </p:txBody>
      </p:sp>
    </p:spTree>
    <p:extLst>
      <p:ext uri="{BB962C8B-B14F-4D97-AF65-F5344CB8AC3E}">
        <p14:creationId xmlns:p14="http://schemas.microsoft.com/office/powerpoint/2010/main" val="28537389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704</Words>
  <Application>Microsoft Office PowerPoint</Application>
  <PresentationFormat>Widescreen</PresentationFormat>
  <Paragraphs>26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Garamond</vt:lpstr>
      <vt:lpstr>Symbol</vt:lpstr>
      <vt:lpstr>Times New Roman</vt:lpstr>
      <vt:lpstr>Organic</vt:lpstr>
      <vt:lpstr>Business forecasting</vt:lpstr>
      <vt:lpstr>PowerPoint Presentation</vt:lpstr>
      <vt:lpstr>PowerPoint Presentation</vt:lpstr>
      <vt:lpstr>Importance of Business Forecasting</vt:lpstr>
      <vt:lpstr>Methods of Business Forecasting</vt:lpstr>
      <vt:lpstr>1. Quantitative Business Forecasting</vt:lpstr>
      <vt:lpstr>Business forecasting quantitative models include:</vt:lpstr>
      <vt:lpstr>2. Qualitative Business Forecasting</vt:lpstr>
      <vt:lpstr>Business forecasting qualitative models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forecasting</dc:title>
  <dc:creator>Ananya Priya</dc:creator>
  <cp:lastModifiedBy>Ananya Priya</cp:lastModifiedBy>
  <cp:revision>1</cp:revision>
  <dcterms:created xsi:type="dcterms:W3CDTF">2023-02-05T08:07:59Z</dcterms:created>
  <dcterms:modified xsi:type="dcterms:W3CDTF">2023-02-05T08:08:41Z</dcterms:modified>
</cp:coreProperties>
</file>